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rmorant Garamond Bold Italics" charset="1" panose="00000800000000000000"/>
      <p:regular r:id="rId14"/>
    </p:embeddedFont>
    <p:embeddedFont>
      <p:font typeface="Nunito Sans Ultra-Bold" charset="1" panose="00000900000000000000"/>
      <p:regular r:id="rId15"/>
    </p:embeddedFont>
    <p:embeddedFont>
      <p:font typeface="Fraunces" charset="1" panose="00000000000000000000"/>
      <p:regular r:id="rId16"/>
    </p:embeddedFont>
    <p:embeddedFont>
      <p:font typeface="Cormorant Garamond" charset="1" panose="00000500000000000000"/>
      <p:regular r:id="rId17"/>
    </p:embeddedFont>
    <p:embeddedFont>
      <p:font typeface="Nunito Light" charset="1" panose="000004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65343" y="2405709"/>
            <a:ext cx="6659190" cy="5475582"/>
            <a:chOff x="0" y="0"/>
            <a:chExt cx="8878920" cy="730077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182" t="0" r="9182" b="0"/>
            <a:stretch>
              <a:fillRect/>
            </a:stretch>
          </p:blipFill>
          <p:spPr>
            <a:xfrm flipH="false" flipV="false">
              <a:off x="0" y="0"/>
              <a:ext cx="8878920" cy="730077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30577" y="9858916"/>
            <a:ext cx="8328723" cy="819101"/>
            <a:chOff x="0" y="0"/>
            <a:chExt cx="2193573" cy="215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3573" cy="215730"/>
            </a:xfrm>
            <a:custGeom>
              <a:avLst/>
              <a:gdLst/>
              <a:ahLst/>
              <a:cxnLst/>
              <a:rect r="r" b="b" t="t" l="l"/>
              <a:pathLst>
                <a:path h="215730" w="2193573">
                  <a:moveTo>
                    <a:pt x="0" y="0"/>
                  </a:moveTo>
                  <a:lnTo>
                    <a:pt x="2193573" y="0"/>
                  </a:lnTo>
                  <a:lnTo>
                    <a:pt x="2193573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2193573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5400000">
            <a:off x="14426643" y="5133975"/>
            <a:ext cx="5005023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4449653" y="9868441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92003" y="3166311"/>
            <a:ext cx="8115300" cy="160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9"/>
              </a:lnSpc>
            </a:pPr>
            <a:r>
              <a:rPr lang="en-US" b="true" sz="7300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ANALYSIS OF THE CINEMA INDUSTRY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003" y="1557044"/>
            <a:ext cx="2803189" cy="74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b="true" sz="1999">
                <a:solidFill>
                  <a:srgbClr val="1B1A1A"/>
                </a:solidFill>
                <a:latin typeface="Nunito Sans Ultra-Bold"/>
                <a:ea typeface="Nunito Sans Ultra-Bold"/>
                <a:cs typeface="Nunito Sans Ultra-Bold"/>
                <a:sym typeface="Nunito Sans Ultra-Bold"/>
              </a:rPr>
              <a:t>ISTANBUL TECHNICAL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2003" y="5586768"/>
            <a:ext cx="8115300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VISUALIZING SUCCESS FACTORS IN TMDB 5000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843" y="7438049"/>
            <a:ext cx="259007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B1A1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Emir Arda Eker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54616" y="8247940"/>
            <a:ext cx="259007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B1A1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Yusuf Karamustafa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5093" y="7438049"/>
            <a:ext cx="259007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B1A1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Alper Düzgün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02639" y="462240"/>
            <a:ext cx="3926190" cy="9362520"/>
            <a:chOff x="0" y="0"/>
            <a:chExt cx="5234920" cy="124833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009" r="0" b="2009"/>
            <a:stretch>
              <a:fillRect/>
            </a:stretch>
          </p:blipFill>
          <p:spPr>
            <a:xfrm flipH="false" flipV="false">
              <a:off x="0" y="0"/>
              <a:ext cx="5234920" cy="12483359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6829393" y="3581568"/>
            <a:ext cx="0" cy="5005023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170139"/>
            <a:ext cx="8160858" cy="520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3" indent="-302256" lvl="1">
              <a:lnSpc>
                <a:spcPts val="5207"/>
              </a:lnSpc>
              <a:buFont typeface="Arial"/>
              <a:buChar char="•"/>
            </a:pPr>
            <a:r>
              <a:rPr lang="en-US" sz="2799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Source: TMDB 5000 Movies &amp; Credits Dataset.</a:t>
            </a:r>
          </a:p>
          <a:p>
            <a:pPr algn="l" marL="604513" indent="-302256" lvl="1">
              <a:lnSpc>
                <a:spcPts val="5207"/>
              </a:lnSpc>
              <a:buFont typeface="Arial"/>
              <a:buChar char="•"/>
            </a:pPr>
            <a:r>
              <a:rPr lang="en-US" sz="2799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Cleaning: Merged datasets, parsed JSON columns (Cast, Crew, Genres).</a:t>
            </a:r>
          </a:p>
          <a:p>
            <a:pPr algn="l" marL="604513" indent="-302256" lvl="1">
              <a:lnSpc>
                <a:spcPts val="5207"/>
              </a:lnSpc>
              <a:buFont typeface="Arial"/>
              <a:buChar char="•"/>
            </a:pPr>
            <a:r>
              <a:rPr lang="en-US" sz="2799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Feature Engineering: Created 'Actor Network' and 'ROI' metrics.</a:t>
            </a:r>
          </a:p>
          <a:p>
            <a:pPr algn="l" marL="604513" indent="-302256" lvl="1">
              <a:lnSpc>
                <a:spcPts val="5207"/>
              </a:lnSpc>
              <a:buFont typeface="Arial"/>
              <a:buChar char="•"/>
            </a:pPr>
            <a:r>
              <a:rPr lang="en-US" sz="2799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Validation: Flagged outliers and valid financial data.</a:t>
            </a:r>
          </a:p>
          <a:p>
            <a:pPr algn="l">
              <a:lnSpc>
                <a:spcPts val="520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755539" y="2941220"/>
            <a:ext cx="2645894" cy="208780"/>
            <a:chOff x="0" y="0"/>
            <a:chExt cx="696861" cy="54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861" cy="54987"/>
            </a:xfrm>
            <a:custGeom>
              <a:avLst/>
              <a:gdLst/>
              <a:ahLst/>
              <a:cxnLst/>
              <a:rect r="r" b="b" t="t" l="l"/>
              <a:pathLst>
                <a:path h="54987" w="696861">
                  <a:moveTo>
                    <a:pt x="0" y="0"/>
                  </a:moveTo>
                  <a:lnTo>
                    <a:pt x="696861" y="0"/>
                  </a:lnTo>
                  <a:lnTo>
                    <a:pt x="696861" y="54987"/>
                  </a:lnTo>
                  <a:lnTo>
                    <a:pt x="0" y="5498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696861" cy="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4237304" y="9110465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2883267" y="9858916"/>
            <a:ext cx="4376033" cy="819101"/>
            <a:chOff x="0" y="0"/>
            <a:chExt cx="1152535" cy="215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2535" cy="215730"/>
            </a:xfrm>
            <a:custGeom>
              <a:avLst/>
              <a:gdLst/>
              <a:ahLst/>
              <a:cxnLst/>
              <a:rect r="r" b="b" t="t" l="l"/>
              <a:pathLst>
                <a:path h="215730" w="1152535">
                  <a:moveTo>
                    <a:pt x="0" y="0"/>
                  </a:moveTo>
                  <a:lnTo>
                    <a:pt x="1152535" y="0"/>
                  </a:lnTo>
                  <a:lnTo>
                    <a:pt x="1152535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1152535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492010"/>
            <a:ext cx="8344767" cy="211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7"/>
              </a:lnSpc>
            </a:pPr>
            <a:r>
              <a:rPr lang="en-US" b="true" sz="8199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Understanding &amp; 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295818"/>
            <a:ext cx="478035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F</a:t>
            </a: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rom Raw Data to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829393" y="3581568"/>
            <a:ext cx="0" cy="5005023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821053" y="2543696"/>
            <a:ext cx="2645894" cy="208780"/>
            <a:chOff x="0" y="0"/>
            <a:chExt cx="696861" cy="54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1" cy="54987"/>
            </a:xfrm>
            <a:custGeom>
              <a:avLst/>
              <a:gdLst/>
              <a:ahLst/>
              <a:cxnLst/>
              <a:rect r="r" b="b" t="t" l="l"/>
              <a:pathLst>
                <a:path h="54987" w="696861">
                  <a:moveTo>
                    <a:pt x="0" y="0"/>
                  </a:moveTo>
                  <a:lnTo>
                    <a:pt x="696861" y="0"/>
                  </a:lnTo>
                  <a:lnTo>
                    <a:pt x="696861" y="54987"/>
                  </a:lnTo>
                  <a:lnTo>
                    <a:pt x="0" y="5498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696861" cy="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4237304" y="9110465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883267" y="9858916"/>
            <a:ext cx="4376033" cy="819101"/>
            <a:chOff x="0" y="0"/>
            <a:chExt cx="1152535" cy="215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535" cy="215730"/>
            </a:xfrm>
            <a:custGeom>
              <a:avLst/>
              <a:gdLst/>
              <a:ahLst/>
              <a:cxnLst/>
              <a:rect r="r" b="b" t="t" l="l"/>
              <a:pathLst>
                <a:path h="215730" w="1152535">
                  <a:moveTo>
                    <a:pt x="0" y="0"/>
                  </a:moveTo>
                  <a:lnTo>
                    <a:pt x="1152535" y="0"/>
                  </a:lnTo>
                  <a:lnTo>
                    <a:pt x="1152535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152535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3203" y="3929505"/>
            <a:ext cx="7540797" cy="4524478"/>
          </a:xfrm>
          <a:custGeom>
            <a:avLst/>
            <a:gdLst/>
            <a:ahLst/>
            <a:cxnLst/>
            <a:rect r="r" b="b" t="t" l="l"/>
            <a:pathLst>
              <a:path h="4524478" w="7540797">
                <a:moveTo>
                  <a:pt x="0" y="0"/>
                </a:moveTo>
                <a:lnTo>
                  <a:pt x="7540797" y="0"/>
                </a:lnTo>
                <a:lnTo>
                  <a:pt x="7540797" y="4524478"/>
                </a:lnTo>
                <a:lnTo>
                  <a:pt x="0" y="4524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29095" y="3796155"/>
            <a:ext cx="6690774" cy="479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Correlation: Strong link between Budget &amp; Revenue (0.73).</a:t>
            </a:r>
          </a:p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The Surprise: No correlation between Budget &amp; Quality (0.09).</a:t>
            </a:r>
          </a:p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Insigh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t: High budget guarantees revenue, not quality.</a:t>
            </a:r>
          </a:p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Ou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tlier: Horror movies (e.g., Paranormal Activity) have the highest ROI (&gt;10,000%).</a:t>
            </a:r>
          </a:p>
          <a:p>
            <a:pPr algn="l">
              <a:lnSpc>
                <a:spcPts val="426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54493"/>
            <a:ext cx="14822275" cy="198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b="true" sz="7800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Exploratory Data Analysis (EDA) - Financials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590936"/>
            <a:ext cx="625332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Fin</a:t>
            </a: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ancial Correlations &amp; The "Horror" Anomaly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829393" y="3581568"/>
            <a:ext cx="0" cy="5005023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821053" y="2543696"/>
            <a:ext cx="2645894" cy="208780"/>
            <a:chOff x="0" y="0"/>
            <a:chExt cx="696861" cy="54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1" cy="54987"/>
            </a:xfrm>
            <a:custGeom>
              <a:avLst/>
              <a:gdLst/>
              <a:ahLst/>
              <a:cxnLst/>
              <a:rect r="r" b="b" t="t" l="l"/>
              <a:pathLst>
                <a:path h="54987" w="696861">
                  <a:moveTo>
                    <a:pt x="0" y="0"/>
                  </a:moveTo>
                  <a:lnTo>
                    <a:pt x="696861" y="0"/>
                  </a:lnTo>
                  <a:lnTo>
                    <a:pt x="696861" y="54987"/>
                  </a:lnTo>
                  <a:lnTo>
                    <a:pt x="0" y="5498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696861" cy="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4237304" y="9110465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883267" y="9858916"/>
            <a:ext cx="4376033" cy="819101"/>
            <a:chOff x="0" y="0"/>
            <a:chExt cx="1152535" cy="215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535" cy="215730"/>
            </a:xfrm>
            <a:custGeom>
              <a:avLst/>
              <a:gdLst/>
              <a:ahLst/>
              <a:cxnLst/>
              <a:rect r="r" b="b" t="t" l="l"/>
              <a:pathLst>
                <a:path h="215730" w="1152535">
                  <a:moveTo>
                    <a:pt x="0" y="0"/>
                  </a:moveTo>
                  <a:lnTo>
                    <a:pt x="1152535" y="0"/>
                  </a:lnTo>
                  <a:lnTo>
                    <a:pt x="1152535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152535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929505"/>
            <a:ext cx="3880905" cy="2328543"/>
          </a:xfrm>
          <a:custGeom>
            <a:avLst/>
            <a:gdLst/>
            <a:ahLst/>
            <a:cxnLst/>
            <a:rect r="r" b="b" t="t" l="l"/>
            <a:pathLst>
              <a:path h="2328543" w="3880905">
                <a:moveTo>
                  <a:pt x="0" y="0"/>
                </a:moveTo>
                <a:lnTo>
                  <a:pt x="3880905" y="0"/>
                </a:lnTo>
                <a:lnTo>
                  <a:pt x="3880905" y="2328543"/>
                </a:lnTo>
                <a:lnTo>
                  <a:pt x="0" y="2328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929505"/>
            <a:ext cx="3990322" cy="3010386"/>
          </a:xfrm>
          <a:custGeom>
            <a:avLst/>
            <a:gdLst/>
            <a:ahLst/>
            <a:cxnLst/>
            <a:rect r="r" b="b" t="t" l="l"/>
            <a:pathLst>
              <a:path h="3010386" w="3990322">
                <a:moveTo>
                  <a:pt x="0" y="0"/>
                </a:moveTo>
                <a:lnTo>
                  <a:pt x="3990322" y="0"/>
                </a:lnTo>
                <a:lnTo>
                  <a:pt x="3990322" y="3010385"/>
                </a:lnTo>
                <a:lnTo>
                  <a:pt x="0" y="3010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640" t="0" r="-1464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24189" y="5434698"/>
            <a:ext cx="3990322" cy="3151893"/>
          </a:xfrm>
          <a:custGeom>
            <a:avLst/>
            <a:gdLst/>
            <a:ahLst/>
            <a:cxnLst/>
            <a:rect r="r" b="b" t="t" l="l"/>
            <a:pathLst>
              <a:path h="3151893" w="3990322">
                <a:moveTo>
                  <a:pt x="0" y="0"/>
                </a:moveTo>
                <a:lnTo>
                  <a:pt x="3990322" y="0"/>
                </a:lnTo>
                <a:lnTo>
                  <a:pt x="3990322" y="3151892"/>
                </a:lnTo>
                <a:lnTo>
                  <a:pt x="0" y="3151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30" t="0" r="-1693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29095" y="3729480"/>
            <a:ext cx="6690774" cy="432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617" indent="-247808" lvl="1">
              <a:lnSpc>
                <a:spcPts val="4958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Method: Graph Theory (Nodes = Actors, Edges = Co-starring).</a:t>
            </a:r>
          </a:p>
          <a:p>
            <a:pPr algn="l" marL="495617" indent="-247808" lvl="1">
              <a:lnSpc>
                <a:spcPts val="4958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Finding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: Significant clustering in the industry (e.g., Marvel Universe, Wes Anderson films).</a:t>
            </a:r>
          </a:p>
          <a:p>
            <a:pPr algn="l" marL="495617" indent="-247808" lvl="1">
              <a:lnSpc>
                <a:spcPts val="4958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Optimiza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tion: Filtered weak connections (Weight &gt; 1) to reveal true partnerships.</a:t>
            </a:r>
          </a:p>
          <a:p>
            <a:pPr algn="l">
              <a:lnSpc>
                <a:spcPts val="495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40268"/>
            <a:ext cx="14822275" cy="101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b="true" sz="7800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Advanced EDA - The Talent Network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86546"/>
            <a:ext cx="625332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Deciding "St</a:t>
            </a: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ar Power" via Network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829393" y="3581568"/>
            <a:ext cx="0" cy="5005023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821053" y="2543696"/>
            <a:ext cx="2645894" cy="208780"/>
            <a:chOff x="0" y="0"/>
            <a:chExt cx="696861" cy="54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1" cy="54987"/>
            </a:xfrm>
            <a:custGeom>
              <a:avLst/>
              <a:gdLst/>
              <a:ahLst/>
              <a:cxnLst/>
              <a:rect r="r" b="b" t="t" l="l"/>
              <a:pathLst>
                <a:path h="54987" w="696861">
                  <a:moveTo>
                    <a:pt x="0" y="0"/>
                  </a:moveTo>
                  <a:lnTo>
                    <a:pt x="696861" y="0"/>
                  </a:lnTo>
                  <a:lnTo>
                    <a:pt x="696861" y="54987"/>
                  </a:lnTo>
                  <a:lnTo>
                    <a:pt x="0" y="5498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696861" cy="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4237304" y="9110465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883267" y="9858916"/>
            <a:ext cx="4376033" cy="819101"/>
            <a:chOff x="0" y="0"/>
            <a:chExt cx="1152535" cy="215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535" cy="215730"/>
            </a:xfrm>
            <a:custGeom>
              <a:avLst/>
              <a:gdLst/>
              <a:ahLst/>
              <a:cxnLst/>
              <a:rect r="r" b="b" t="t" l="l"/>
              <a:pathLst>
                <a:path h="215730" w="1152535">
                  <a:moveTo>
                    <a:pt x="0" y="0"/>
                  </a:moveTo>
                  <a:lnTo>
                    <a:pt x="1152535" y="0"/>
                  </a:lnTo>
                  <a:lnTo>
                    <a:pt x="1152535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152535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1511" y="3732366"/>
            <a:ext cx="7902489" cy="4741493"/>
          </a:xfrm>
          <a:custGeom>
            <a:avLst/>
            <a:gdLst/>
            <a:ahLst/>
            <a:cxnLst/>
            <a:rect r="r" b="b" t="t" l="l"/>
            <a:pathLst>
              <a:path h="4741493" w="7902489">
                <a:moveTo>
                  <a:pt x="0" y="0"/>
                </a:moveTo>
                <a:lnTo>
                  <a:pt x="7902489" y="0"/>
                </a:lnTo>
                <a:lnTo>
                  <a:pt x="7902489" y="4741494"/>
                </a:lnTo>
                <a:lnTo>
                  <a:pt x="0" y="4741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1511" y="3732366"/>
            <a:ext cx="8410631" cy="4741493"/>
          </a:xfrm>
          <a:custGeom>
            <a:avLst/>
            <a:gdLst/>
            <a:ahLst/>
            <a:cxnLst/>
            <a:rect r="r" b="b" t="t" l="l"/>
            <a:pathLst>
              <a:path h="4741493" w="8410631">
                <a:moveTo>
                  <a:pt x="0" y="0"/>
                </a:moveTo>
                <a:lnTo>
                  <a:pt x="8410631" y="0"/>
                </a:lnTo>
                <a:lnTo>
                  <a:pt x="8410631" y="4741494"/>
                </a:lnTo>
                <a:lnTo>
                  <a:pt x="0" y="474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129095" y="3796155"/>
            <a:ext cx="6690774" cy="371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Geospatial Analysis: Production volume by country.</a:t>
            </a:r>
          </a:p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Time Series: Revenue trends from 1920 to 2016.</a:t>
            </a:r>
          </a:p>
          <a:p>
            <a:pPr algn="l" marL="495617" indent="-247808" lvl="1">
              <a:lnSpc>
                <a:spcPts val="4269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In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teractivity: Tooltips showing local movie counts.</a:t>
            </a:r>
          </a:p>
          <a:p>
            <a:pPr algn="l">
              <a:lnSpc>
                <a:spcPts val="426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54493"/>
            <a:ext cx="14822275" cy="198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b="true" sz="7800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Dashboard Showcase - Executive Summary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590936"/>
            <a:ext cx="62533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Th</a:t>
            </a: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e Dashboard: Global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829393" y="3581568"/>
            <a:ext cx="0" cy="5005023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821053" y="2543696"/>
            <a:ext cx="2645894" cy="208780"/>
            <a:chOff x="0" y="0"/>
            <a:chExt cx="696861" cy="54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1" cy="54987"/>
            </a:xfrm>
            <a:custGeom>
              <a:avLst/>
              <a:gdLst/>
              <a:ahLst/>
              <a:cxnLst/>
              <a:rect r="r" b="b" t="t" l="l"/>
              <a:pathLst>
                <a:path h="54987" w="696861">
                  <a:moveTo>
                    <a:pt x="0" y="0"/>
                  </a:moveTo>
                  <a:lnTo>
                    <a:pt x="696861" y="0"/>
                  </a:lnTo>
                  <a:lnTo>
                    <a:pt x="696861" y="54987"/>
                  </a:lnTo>
                  <a:lnTo>
                    <a:pt x="0" y="5498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696861" cy="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4237304" y="9110465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883267" y="9858916"/>
            <a:ext cx="4376033" cy="819101"/>
            <a:chOff x="0" y="0"/>
            <a:chExt cx="1152535" cy="215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535" cy="215730"/>
            </a:xfrm>
            <a:custGeom>
              <a:avLst/>
              <a:gdLst/>
              <a:ahLst/>
              <a:cxnLst/>
              <a:rect r="r" b="b" t="t" l="l"/>
              <a:pathLst>
                <a:path h="215730" w="1152535">
                  <a:moveTo>
                    <a:pt x="0" y="0"/>
                  </a:moveTo>
                  <a:lnTo>
                    <a:pt x="1152535" y="0"/>
                  </a:lnTo>
                  <a:lnTo>
                    <a:pt x="1152535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152535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1511" y="3732366"/>
            <a:ext cx="7902489" cy="4741493"/>
          </a:xfrm>
          <a:custGeom>
            <a:avLst/>
            <a:gdLst/>
            <a:ahLst/>
            <a:cxnLst/>
            <a:rect r="r" b="b" t="t" l="l"/>
            <a:pathLst>
              <a:path h="4741493" w="7902489">
                <a:moveTo>
                  <a:pt x="0" y="0"/>
                </a:moveTo>
                <a:lnTo>
                  <a:pt x="7902489" y="0"/>
                </a:lnTo>
                <a:lnTo>
                  <a:pt x="7902489" y="4741494"/>
                </a:lnTo>
                <a:lnTo>
                  <a:pt x="0" y="4741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1511" y="3732366"/>
            <a:ext cx="8410631" cy="4741493"/>
          </a:xfrm>
          <a:custGeom>
            <a:avLst/>
            <a:gdLst/>
            <a:ahLst/>
            <a:cxnLst/>
            <a:rect r="r" b="b" t="t" l="l"/>
            <a:pathLst>
              <a:path h="4741493" w="8410631">
                <a:moveTo>
                  <a:pt x="0" y="0"/>
                </a:moveTo>
                <a:lnTo>
                  <a:pt x="8410631" y="0"/>
                </a:lnTo>
                <a:lnTo>
                  <a:pt x="8410631" y="4741494"/>
                </a:lnTo>
                <a:lnTo>
                  <a:pt x="0" y="474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1511" y="3732366"/>
            <a:ext cx="8562516" cy="4741493"/>
          </a:xfrm>
          <a:custGeom>
            <a:avLst/>
            <a:gdLst/>
            <a:ahLst/>
            <a:cxnLst/>
            <a:rect r="r" b="b" t="t" l="l"/>
            <a:pathLst>
              <a:path h="4741493" w="8562516">
                <a:moveTo>
                  <a:pt x="0" y="0"/>
                </a:moveTo>
                <a:lnTo>
                  <a:pt x="8562516" y="0"/>
                </a:lnTo>
                <a:lnTo>
                  <a:pt x="8562516" y="4741494"/>
                </a:lnTo>
                <a:lnTo>
                  <a:pt x="0" y="474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29095" y="3672330"/>
            <a:ext cx="6690774" cy="483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617" indent="-247808" lvl="1">
              <a:lnSpc>
                <a:spcPts val="5578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Network Navigator: Interactive exploration of actor connections.</a:t>
            </a:r>
          </a:p>
          <a:p>
            <a:pPr algn="l" marL="495617" indent="-247808" lvl="1">
              <a:lnSpc>
                <a:spcPts val="5578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D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irector League: Analyzing the most profitable directors.</a:t>
            </a:r>
          </a:p>
          <a:p>
            <a:pPr algn="l" marL="495617" indent="-247808" lvl="1">
              <a:lnSpc>
                <a:spcPts val="5578"/>
              </a:lnSpc>
              <a:buFont typeface="Arial"/>
              <a:buChar char="•"/>
            </a:pP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Genr</a:t>
            </a:r>
            <a:r>
              <a:rPr lang="en-US" sz="2295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e Profitability: Identifying niche opportunities.</a:t>
            </a:r>
          </a:p>
          <a:p>
            <a:pPr algn="l">
              <a:lnSpc>
                <a:spcPts val="557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59318"/>
            <a:ext cx="16482910" cy="11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7"/>
              </a:lnSpc>
            </a:pPr>
            <a:r>
              <a:rPr lang="en-US" b="true" sz="8673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Dashboard Showcase - The Ecosystem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590936"/>
            <a:ext cx="62533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De</a:t>
            </a: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ep Dive: Talent &amp; Genres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829393" y="3581568"/>
            <a:ext cx="0" cy="5005023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821053" y="2543696"/>
            <a:ext cx="2645894" cy="208780"/>
            <a:chOff x="0" y="0"/>
            <a:chExt cx="696861" cy="54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1" cy="54987"/>
            </a:xfrm>
            <a:custGeom>
              <a:avLst/>
              <a:gdLst/>
              <a:ahLst/>
              <a:cxnLst/>
              <a:rect r="r" b="b" t="t" l="l"/>
              <a:pathLst>
                <a:path h="54987" w="696861">
                  <a:moveTo>
                    <a:pt x="0" y="0"/>
                  </a:moveTo>
                  <a:lnTo>
                    <a:pt x="696861" y="0"/>
                  </a:lnTo>
                  <a:lnTo>
                    <a:pt x="696861" y="54987"/>
                  </a:lnTo>
                  <a:lnTo>
                    <a:pt x="0" y="5498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696861" cy="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4237304" y="9110465"/>
            <a:ext cx="3682364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883267" y="9858916"/>
            <a:ext cx="4376033" cy="819101"/>
            <a:chOff x="0" y="0"/>
            <a:chExt cx="1152535" cy="215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535" cy="215730"/>
            </a:xfrm>
            <a:custGeom>
              <a:avLst/>
              <a:gdLst/>
              <a:ahLst/>
              <a:cxnLst/>
              <a:rect r="r" b="b" t="t" l="l"/>
              <a:pathLst>
                <a:path h="215730" w="1152535">
                  <a:moveTo>
                    <a:pt x="0" y="0"/>
                  </a:moveTo>
                  <a:lnTo>
                    <a:pt x="1152535" y="0"/>
                  </a:lnTo>
                  <a:lnTo>
                    <a:pt x="1152535" y="215730"/>
                  </a:lnTo>
                  <a:lnTo>
                    <a:pt x="0" y="215730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152535" cy="16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380436" y="1028700"/>
            <a:ext cx="878864" cy="878864"/>
          </a:xfrm>
          <a:custGeom>
            <a:avLst/>
            <a:gdLst/>
            <a:ahLst/>
            <a:cxnLst/>
            <a:rect r="r" b="b" t="t" l="l"/>
            <a:pathLst>
              <a:path h="878864" w="878864">
                <a:moveTo>
                  <a:pt x="0" y="0"/>
                </a:moveTo>
                <a:lnTo>
                  <a:pt x="878864" y="0"/>
                </a:lnTo>
                <a:lnTo>
                  <a:pt x="878864" y="878864"/>
                </a:lnTo>
                <a:lnTo>
                  <a:pt x="0" y="87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0219" y="7024658"/>
            <a:ext cx="1637675" cy="1561932"/>
          </a:xfrm>
          <a:custGeom>
            <a:avLst/>
            <a:gdLst/>
            <a:ahLst/>
            <a:cxnLst/>
            <a:rect r="r" b="b" t="t" l="l"/>
            <a:pathLst>
              <a:path h="1561932" w="1637675">
                <a:moveTo>
                  <a:pt x="0" y="0"/>
                </a:moveTo>
                <a:lnTo>
                  <a:pt x="1637675" y="0"/>
                </a:lnTo>
                <a:lnTo>
                  <a:pt x="1637675" y="1561932"/>
                </a:lnTo>
                <a:lnTo>
                  <a:pt x="0" y="156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05127" y="3696850"/>
            <a:ext cx="10277747" cy="488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321" indent="-380660" lvl="1">
              <a:lnSpc>
                <a:spcPts val="6558"/>
              </a:lnSpc>
              <a:buFont typeface="Arial"/>
              <a:buChar char="•"/>
            </a:pPr>
            <a:r>
              <a:rPr lang="en-US" sz="3526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Budget ≠ Quality: You can't buy high ratings.</a:t>
            </a:r>
          </a:p>
          <a:p>
            <a:pPr algn="l" marL="761321" indent="-380660" lvl="1">
              <a:lnSpc>
                <a:spcPts val="6558"/>
              </a:lnSpc>
              <a:buFont typeface="Arial"/>
              <a:buChar char="•"/>
            </a:pPr>
            <a:r>
              <a:rPr lang="en-US" sz="3526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N</a:t>
            </a:r>
            <a:r>
              <a:rPr lang="en-US" sz="3526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etwork Matters: Casting connected stars reduces risk.</a:t>
            </a:r>
          </a:p>
          <a:p>
            <a:pPr algn="l" marL="761321" indent="-380660" lvl="1">
              <a:lnSpc>
                <a:spcPts val="6558"/>
              </a:lnSpc>
              <a:buFont typeface="Arial"/>
              <a:buChar char="•"/>
            </a:pPr>
            <a:r>
              <a:rPr lang="en-US" sz="3526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Genre Effici</a:t>
            </a:r>
            <a:r>
              <a:rPr lang="en-US" sz="3526">
                <a:solidFill>
                  <a:srgbClr val="1B1A1A"/>
                </a:solidFill>
                <a:latin typeface="Nunito Light"/>
                <a:ea typeface="Nunito Light"/>
                <a:cs typeface="Nunito Light"/>
                <a:sym typeface="Nunito Light"/>
              </a:rPr>
              <a:t>ency: Horror and Sci-Fi offer the best financial leverage.</a:t>
            </a:r>
          </a:p>
          <a:p>
            <a:pPr algn="l">
              <a:lnSpc>
                <a:spcPts val="655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484284" y="2057921"/>
            <a:ext cx="1366691" cy="1561932"/>
          </a:xfrm>
          <a:custGeom>
            <a:avLst/>
            <a:gdLst/>
            <a:ahLst/>
            <a:cxnLst/>
            <a:rect r="r" b="b" t="t" l="l"/>
            <a:pathLst>
              <a:path h="1561932" w="1366691">
                <a:moveTo>
                  <a:pt x="0" y="0"/>
                </a:moveTo>
                <a:lnTo>
                  <a:pt x="1366691" y="0"/>
                </a:lnTo>
                <a:lnTo>
                  <a:pt x="1366691" y="1561932"/>
                </a:lnTo>
                <a:lnTo>
                  <a:pt x="0" y="1561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40268"/>
            <a:ext cx="14822275" cy="101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2"/>
              </a:lnSpc>
            </a:pPr>
            <a:r>
              <a:rPr lang="en-US" b="true" sz="7800" i="true">
                <a:solidFill>
                  <a:srgbClr val="1B1A1A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Key Takeaways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762594"/>
            <a:ext cx="68909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Conclusion: Th</a:t>
            </a:r>
            <a:r>
              <a:rPr lang="en-US" sz="3000">
                <a:solidFill>
                  <a:srgbClr val="1B1A1A"/>
                </a:solidFill>
                <a:latin typeface="Fraunces"/>
                <a:ea typeface="Fraunces"/>
                <a:cs typeface="Fraunces"/>
                <a:sym typeface="Fraunces"/>
              </a:rPr>
              <a:t>e Formula for Success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7" t="-3657" r="-3133" b="-31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6226" y="9953625"/>
            <a:ext cx="19200451" cy="1029508"/>
            <a:chOff x="0" y="0"/>
            <a:chExt cx="5056909" cy="2711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6909" cy="271146"/>
            </a:xfrm>
            <a:custGeom>
              <a:avLst/>
              <a:gdLst/>
              <a:ahLst/>
              <a:cxnLst/>
              <a:rect r="r" b="b" t="t" l="l"/>
              <a:pathLst>
                <a:path h="271146" w="5056909">
                  <a:moveTo>
                    <a:pt x="0" y="0"/>
                  </a:moveTo>
                  <a:lnTo>
                    <a:pt x="5056909" y="0"/>
                  </a:lnTo>
                  <a:lnTo>
                    <a:pt x="5056909" y="271146"/>
                  </a:lnTo>
                  <a:lnTo>
                    <a:pt x="0" y="271146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5056909" cy="223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10800000">
            <a:off x="4449653" y="9089531"/>
            <a:ext cx="11275703" cy="0"/>
          </a:xfrm>
          <a:prstGeom prst="line">
            <a:avLst/>
          </a:prstGeom>
          <a:ln cap="flat" w="19050">
            <a:solidFill>
              <a:srgbClr val="1B1A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41774" y="3086100"/>
            <a:ext cx="1341237" cy="982761"/>
          </a:xfrm>
          <a:custGeom>
            <a:avLst/>
            <a:gdLst/>
            <a:ahLst/>
            <a:cxnLst/>
            <a:rect r="r" b="b" t="t" l="l"/>
            <a:pathLst>
              <a:path h="982761" w="1341237">
                <a:moveTo>
                  <a:pt x="0" y="0"/>
                </a:moveTo>
                <a:lnTo>
                  <a:pt x="1341237" y="0"/>
                </a:lnTo>
                <a:lnTo>
                  <a:pt x="1341237" y="982761"/>
                </a:lnTo>
                <a:lnTo>
                  <a:pt x="0" y="982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46226" y="3792636"/>
            <a:ext cx="6995549" cy="242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9"/>
              </a:lnSpc>
              <a:spcBef>
                <a:spcPct val="0"/>
              </a:spcBef>
            </a:pPr>
            <a:r>
              <a:rPr lang="en-US" b="true" sz="14171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DAGvPT1kyc8</dc:identifier>
  <dcterms:modified xsi:type="dcterms:W3CDTF">2011-08-01T06:04:30Z</dcterms:modified>
  <cp:revision>1</cp:revision>
  <dc:title>Grey Black Modern Minimal Team Introduction Company Presentation</dc:title>
</cp:coreProperties>
</file>